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3"/>
  </p:notesMasterIdLst>
  <p:sldIdLst>
    <p:sldId id="287" r:id="rId2"/>
    <p:sldId id="289" r:id="rId3"/>
    <p:sldId id="291" r:id="rId4"/>
    <p:sldId id="301" r:id="rId5"/>
    <p:sldId id="292" r:id="rId6"/>
    <p:sldId id="307" r:id="rId7"/>
    <p:sldId id="293" r:id="rId8"/>
    <p:sldId id="295" r:id="rId9"/>
    <p:sldId id="300" r:id="rId10"/>
    <p:sldId id="299" r:id="rId11"/>
    <p:sldId id="29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p:scale>
          <a:sx n="41" d="100"/>
          <a:sy n="41" d="100"/>
        </p:scale>
        <p:origin x="-738" y="-72"/>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organ transplant is a surgical procedure in which a failing or damaged organ is removed and replaced with a new one. Organ transplantation has a major role in managing failure of single organs or systems, and combined organ failure.</a:t>
            </a:r>
            <a:r>
              <a:rPr lang="en-US" baseline="0" dirty="0" smtClean="0"/>
              <a:t> </a:t>
            </a:r>
            <a:r>
              <a:rPr lang="en-US" dirty="0" smtClean="0"/>
              <a:t>Transplants may be needed because of primary organ disease, such as chronic inflammatory disease of the kidneys or cardiomyopathy, or because of secondary effects, which would include kidney, islet cell and pancreas transplants in people with diabetes, and lung transplants in people with cystic fibrosis (Centre for Clinical Practice at NICE , 2011). The introduction of health and safety laws, such as making wearing seat belts in cars mandatory, and better response rates by emergency services have gradually diminished the number of organs available for donation, and this trend is likely to continue. This makes transplantable organs a finite resource, which means there is much debate as to who should receive those that do become available.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dirty="0" smtClean="0"/>
              <a:t>One high-profile case that brought the issue into the public eye was that of the former footballer George Best. In 2005, Mr. Best received a liver transplant due to cirrhosis of the liver, but died three years later after resuming his consumption of alcohol. </a:t>
            </a:r>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Liver transplant just an example of the transplants needed due to problems related to healthy choices and lifestyle behaviors.  Others are also affected,</a:t>
            </a:r>
            <a:r>
              <a:rPr lang="en-US" baseline="0" dirty="0" smtClean="0"/>
              <a:t> for instance, </a:t>
            </a:r>
            <a:r>
              <a:rPr lang="en-US" dirty="0" smtClean="0"/>
              <a:t>lung transplant for those who smoke and heart transplant for obese individuals that contract coronary heart disease. The debate on the eligible candidates for organ transplant might never end. There are not enough organs to meet damage</a:t>
            </a:r>
            <a:r>
              <a:rPr lang="en-US" baseline="0" dirty="0" smtClean="0"/>
              <a:t> and the </a:t>
            </a:r>
            <a:r>
              <a:rPr lang="en-US" dirty="0" smtClean="0"/>
              <a:t>healthcare resources are limited. I believe organs should be donated to the most responsible individuals.</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Organ transplants ought to be done on people whose illnesses are not a result of their lifestyle choices. Distributive justice</a:t>
            </a:r>
            <a:r>
              <a:rPr lang="en-US" baseline="0" dirty="0" smtClean="0"/>
              <a:t> </a:t>
            </a:r>
            <a:r>
              <a:rPr lang="en-US" dirty="0" smtClean="0"/>
              <a:t>discern healthcare distributions that are just and those that are unjust. In Waldron’s qualitative study (2011),</a:t>
            </a:r>
            <a:r>
              <a:rPr lang="en-US" baseline="0" dirty="0" smtClean="0"/>
              <a:t> </a:t>
            </a:r>
            <a:r>
              <a:rPr lang="en-US" dirty="0" smtClean="0"/>
              <a:t>188 participants completed batteries of scales measuring organ donation willingness and prosocial personality levels. The researchers read medical reports describing patients in need of liver transplants. Patients with a history of alcohol use were rated as a significantly lower priority for transplant surgery than one with a genetic liver condition.  This implied that patients with alcoholic liver disease were perceived as less deserving of liver transplants.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principle of beneficence authenticates a moral obligation to act for the benefit of others</a:t>
            </a:r>
            <a:r>
              <a:rPr lang="en-US" baseline="0" dirty="0" smtClean="0"/>
              <a:t> and is supported by the </a:t>
            </a:r>
            <a:r>
              <a:rPr lang="en-US" dirty="0" smtClean="0"/>
              <a:t>theory of utilitarianism</a:t>
            </a:r>
            <a:r>
              <a:rPr lang="en-US" baseline="0" dirty="0" smtClean="0"/>
              <a:t> that postulates</a:t>
            </a:r>
            <a:r>
              <a:rPr lang="en-US" dirty="0" smtClean="0"/>
              <a:t> the greatest good for the greatest number. When two opposing choices have to be made, the morally right act is that which results in the greater good. Transplanting an organ into a person who has caused the damage leading to the need for a transplant is less likely to yield the greatest good for the greatest number.</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2005458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dirty="0" smtClean="0"/>
              <a:t>In a healthcare system with finite resources, economics plays an important role in guiding the allocation of those resources to maximize benefits. van Agthoven et al. (2001)studied both acute and chronic liver failure</a:t>
            </a:r>
            <a:r>
              <a:rPr lang="en-US" baseline="0" dirty="0" smtClean="0"/>
              <a:t> and f</a:t>
            </a:r>
            <a:r>
              <a:rPr lang="en-US" dirty="0" smtClean="0"/>
              <a:t>ound that a transplant due to acute liver failure was less costly than chronic liver failure</a:t>
            </a:r>
            <a:r>
              <a:rPr lang="en-US" baseline="0" dirty="0" smtClean="0"/>
              <a:t> by 16</a:t>
            </a:r>
            <a:r>
              <a:rPr lang="en-US" dirty="0" smtClean="0"/>
              <a:t> percent.</a:t>
            </a:r>
          </a:p>
          <a:p>
            <a:pPr>
              <a:lnSpc>
                <a:spcPct val="200000"/>
              </a:lnSpc>
              <a:buFont typeface="Wingdings" pitchFamily="2" charset="2"/>
              <a:buNone/>
            </a:pPr>
            <a:r>
              <a:rPr lang="en-US" dirty="0" smtClean="0"/>
              <a:t>Chronic liver failure due to alcohol use and transplantation procedure more costly than acute liver failure; only feasible to do a transplant due to acute liver failure.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14300" lvl="2" indent="0">
              <a:lnSpc>
                <a:spcPct val="200000"/>
              </a:lnSpc>
              <a:buFont typeface="Wingdings" pitchFamily="2" charset="2"/>
              <a:buNone/>
            </a:pPr>
            <a:r>
              <a:rPr lang="en-US" dirty="0" smtClean="0"/>
              <a:t>In administering a transplantation, the benefit to the society ought to be considered. Transplantation would be more beneficial for a company director compared to a drug addict. However, if all are unemployed, the benefit would b small. People from marginalized areas have a tendency to smoke and drink alcohol. This predisposes them to alcohol failure and subsequent need for organ transplantation. Evaluation of the patient should avoid such bias in choosing candidates for  receive organs.</a:t>
            </a:r>
          </a:p>
          <a:p>
            <a:pPr marL="114300" lvl="2" indent="0">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654316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Those against the argument cite autonomy; everyone is capable of making their own decisions about matters that concern their life. People want to drink alcohol, eat fatty foods, smoke? It is their right. If lifestyle choices impede people from having a transplant, then the same should apply to other risky activities such as careless driving. However, this should not be the case,</a:t>
            </a:r>
            <a:r>
              <a:rPr lang="en-US" baseline="0" dirty="0" smtClean="0"/>
              <a:t> as </a:t>
            </a:r>
            <a:r>
              <a:rPr lang="en-US" dirty="0" smtClean="0"/>
              <a:t>people ought to be responsible for their health</a:t>
            </a:r>
            <a:r>
              <a:rPr lang="en-US" baseline="0" dirty="0" smtClean="0"/>
              <a:t> and </a:t>
            </a:r>
            <a:r>
              <a:rPr lang="en-US" dirty="0" smtClean="0"/>
              <a:t>carelessness is discouraged; George Best is the perfect example,</a:t>
            </a:r>
            <a:r>
              <a:rPr lang="en-US" baseline="0" dirty="0" smtClean="0"/>
              <a:t> as</a:t>
            </a:r>
            <a:r>
              <a:rPr lang="en-US" dirty="0" smtClean="0"/>
              <a:t> the liver he received could have been used on a more responsible individual.</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2852459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Constantia" pitchFamily="18" charset="0"/>
              </a:rPr>
              <a:t>It can be seen that it is not just to give such a precious gift to someone who has caused the initial damage through lifestyle choices. It does not provide a “greater good” to the community as a whole because recipients, as in Mr. Best’s case, may decide to continue with their damaging lifestyle choices and destroy the gift they were given.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1303163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a:solidFill>
                  <a:srgbClr val="00B050"/>
                </a:solidFill>
              </a:rPr>
              <a:t>Should </a:t>
            </a:r>
            <a:r>
              <a:rPr lang="en-US" dirty="0" smtClean="0">
                <a:solidFill>
                  <a:srgbClr val="00B050"/>
                </a:solidFill>
              </a:rPr>
              <a:t>Organ Transplantation be Available Only for People Leading a Healthy Life? </a:t>
            </a:r>
            <a:br>
              <a:rPr lang="en-US" dirty="0" smtClean="0">
                <a:solidFill>
                  <a:srgbClr val="00B050"/>
                </a:solidFill>
              </a:rPr>
            </a:br>
            <a:r>
              <a:rPr lang="en-US" dirty="0" smtClean="0">
                <a:solidFill>
                  <a:srgbClr val="00B050"/>
                </a:solidFill>
              </a:rPr>
              <a:t>Course Title</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33" y="234603"/>
            <a:ext cx="9854276" cy="541251"/>
          </a:xfrm>
        </p:spPr>
        <p:txBody>
          <a:bodyPr>
            <a:normAutofit fontScale="90000"/>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0" y="734292"/>
            <a:ext cx="11914910" cy="6123708"/>
          </a:xfrm>
        </p:spPr>
        <p:txBody>
          <a:bodyPr>
            <a:normAutofit/>
          </a:bodyPr>
          <a:lstStyle/>
          <a:p>
            <a:pPr>
              <a:lnSpc>
                <a:spcPct val="200000"/>
              </a:lnSpc>
              <a:buFont typeface="Wingdings" pitchFamily="2" charset="2"/>
              <a:buChar char="Ø"/>
            </a:pPr>
            <a:r>
              <a:rPr lang="en-US" sz="2000" dirty="0" smtClean="0">
                <a:latin typeface="Constantia" pitchFamily="18" charset="0"/>
              </a:rPr>
              <a:t>Organ transplantation; surgical procedure; failing or damaged organ is replaced with a new one.</a:t>
            </a:r>
          </a:p>
          <a:p>
            <a:pPr>
              <a:lnSpc>
                <a:spcPct val="200000"/>
              </a:lnSpc>
              <a:buFont typeface="Wingdings" pitchFamily="2" charset="2"/>
              <a:buChar char="Ø"/>
            </a:pPr>
            <a:r>
              <a:rPr lang="en-US" sz="2000" dirty="0" smtClean="0">
                <a:latin typeface="Constantia" pitchFamily="18" charset="0"/>
              </a:rPr>
              <a:t>Procedure is crucial in managing single or combined organ failure.</a:t>
            </a:r>
          </a:p>
          <a:p>
            <a:pPr>
              <a:lnSpc>
                <a:spcPct val="200000"/>
              </a:lnSpc>
              <a:buFont typeface="Wingdings" pitchFamily="2" charset="2"/>
              <a:buChar char="Ø"/>
            </a:pPr>
            <a:r>
              <a:rPr lang="en-US" sz="2000" dirty="0" smtClean="0">
                <a:latin typeface="Constantia" pitchFamily="18" charset="0"/>
              </a:rPr>
              <a:t>Needed due to primary organ diseases such as cardiomyopathy or secondary effects of diseases such as diabetes or cystic fibrosis.</a:t>
            </a:r>
          </a:p>
          <a:p>
            <a:pPr>
              <a:lnSpc>
                <a:spcPct val="200000"/>
              </a:lnSpc>
              <a:buFont typeface="Wingdings" pitchFamily="2" charset="2"/>
              <a:buChar char="Ø"/>
            </a:pPr>
            <a:r>
              <a:rPr lang="en-US" sz="2000" dirty="0" smtClean="0">
                <a:latin typeface="Constantia" pitchFamily="18" charset="0"/>
              </a:rPr>
              <a:t>Improved health and safety statutes have diminished organ availability for donation.</a:t>
            </a:r>
          </a:p>
          <a:p>
            <a:pPr>
              <a:lnSpc>
                <a:spcPct val="200000"/>
              </a:lnSpc>
              <a:buFont typeface="Wingdings" pitchFamily="2" charset="2"/>
              <a:buChar char="Ø"/>
            </a:pPr>
            <a:r>
              <a:rPr lang="en-US" sz="2000" dirty="0" smtClean="0">
                <a:latin typeface="Constantia" pitchFamily="18" charset="0"/>
              </a:rPr>
              <a:t>Trend expected to continue; organs for transplantation  now a finite resource.</a:t>
            </a:r>
            <a:endParaRPr lang="en-US" sz="2000" dirty="0">
              <a:latin typeface="Constantia" pitchFamily="18" charset="0"/>
            </a:endParaRPr>
          </a:p>
          <a:p>
            <a:pPr>
              <a:lnSpc>
                <a:spcPct val="200000"/>
              </a:lnSpc>
              <a:buFont typeface="Wingdings" pitchFamily="2" charset="2"/>
              <a:buChar char="Ø"/>
            </a:pPr>
            <a:r>
              <a:rPr lang="en-US" sz="2000" dirty="0" smtClean="0">
                <a:latin typeface="Constantia" pitchFamily="18" charset="0"/>
              </a:rPr>
              <a:t>Debate on who should receive the organs that become available for donation.</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21672"/>
            <a:ext cx="11028217" cy="665018"/>
          </a:xfrm>
        </p:spPr>
        <p:txBody>
          <a:bodyPr>
            <a:normAutofit/>
          </a:bodyPr>
          <a:lstStyle/>
          <a:p>
            <a:pPr algn="ctr"/>
            <a:r>
              <a:rPr lang="en-US" dirty="0" smtClean="0">
                <a:solidFill>
                  <a:srgbClr val="00B050"/>
                </a:solidFill>
              </a:rPr>
              <a:t>Problem Overview</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Case of George Best; a former footballer: received liver transplant.</a:t>
            </a:r>
          </a:p>
          <a:p>
            <a:pPr>
              <a:lnSpc>
                <a:spcPct val="200000"/>
              </a:lnSpc>
              <a:buFont typeface="Wingdings" pitchFamily="2" charset="2"/>
              <a:buChar char="Ø"/>
            </a:pPr>
            <a:r>
              <a:rPr lang="en-US" sz="2000" dirty="0" smtClean="0">
                <a:solidFill>
                  <a:schemeClr val="tx1"/>
                </a:solidFill>
                <a:latin typeface="Constantia" pitchFamily="18" charset="0"/>
              </a:rPr>
              <a:t>His liver has been damaged by cirrhosis.</a:t>
            </a:r>
          </a:p>
          <a:p>
            <a:pPr>
              <a:lnSpc>
                <a:spcPct val="200000"/>
              </a:lnSpc>
              <a:buFont typeface="Wingdings" pitchFamily="2" charset="2"/>
              <a:buChar char="Ø"/>
            </a:pPr>
            <a:r>
              <a:rPr lang="en-US" sz="2000" dirty="0" smtClean="0">
                <a:solidFill>
                  <a:schemeClr val="tx1"/>
                </a:solidFill>
                <a:latin typeface="Constantia" pitchFamily="18" charset="0"/>
              </a:rPr>
              <a:t>Died three years later after resuming alcohol  consumption.</a:t>
            </a:r>
          </a:p>
          <a:p>
            <a:pPr>
              <a:lnSpc>
                <a:spcPct val="200000"/>
              </a:lnSpc>
              <a:buFont typeface="Wingdings" pitchFamily="2" charset="2"/>
              <a:buChar char="Ø"/>
            </a:pPr>
            <a:r>
              <a:rPr lang="en-US" sz="2000" dirty="0" smtClean="0">
                <a:solidFill>
                  <a:schemeClr val="tx1"/>
                </a:solidFill>
                <a:latin typeface="Constantia" pitchFamily="18" charset="0"/>
              </a:rPr>
              <a:t>Perhaps the liver could have been donated to a more responsible individual.</a:t>
            </a:r>
          </a:p>
          <a:p>
            <a:pPr>
              <a:lnSpc>
                <a:spcPct val="200000"/>
              </a:lnSpc>
              <a:buFont typeface="Wingdings" pitchFamily="2" charset="2"/>
              <a:buChar char="Ø"/>
            </a:pPr>
            <a:r>
              <a:rPr lang="en-US" sz="2000" dirty="0" smtClean="0">
                <a:solidFill>
                  <a:schemeClr val="tx1"/>
                </a:solidFill>
                <a:latin typeface="Constantia" pitchFamily="18" charset="0"/>
              </a:rPr>
              <a:t>One in four liver transplants done on people who have destroyed theirs due to alcohol consumption; cause of controversy in healthcare and in the general population.</a:t>
            </a:r>
          </a:p>
          <a:p>
            <a:pPr>
              <a:lnSpc>
                <a:spcPct val="200000"/>
              </a:lnSpc>
              <a:buFont typeface="Wingdings" pitchFamily="2" charset="2"/>
              <a:buChar char="Ø"/>
            </a:pPr>
            <a:r>
              <a:rPr lang="en-US" sz="2000" dirty="0" smtClean="0">
                <a:solidFill>
                  <a:schemeClr val="tx1"/>
                </a:solidFill>
                <a:latin typeface="Constantia" pitchFamily="18" charset="0"/>
              </a:rPr>
              <a:t>Doctor who operated on Best indicated the need for urgent measures to identify patients who would resume alcohol consumption after the transplant.</a:t>
            </a:r>
          </a:p>
          <a:p>
            <a:pPr>
              <a:lnSpc>
                <a:spcPct val="200000"/>
              </a:lnSpc>
              <a:buFont typeface="Wingdings" pitchFamily="2" charset="2"/>
              <a:buChar char="Ø"/>
            </a:pP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480" y="277090"/>
            <a:ext cx="8596668" cy="748145"/>
          </a:xfrm>
        </p:spPr>
        <p:txBody>
          <a:bodyPr/>
          <a:lstStyle/>
          <a:p>
            <a:pPr algn="ctr"/>
            <a:r>
              <a:rPr lang="en-US" dirty="0" smtClean="0">
                <a:solidFill>
                  <a:srgbClr val="00B050"/>
                </a:solidFill>
              </a:rPr>
              <a:t>Problem Overview…</a:t>
            </a:r>
            <a:endParaRPr lang="en-US" dirty="0">
              <a:solidFill>
                <a:srgbClr val="00B050"/>
              </a:solidFill>
            </a:endParaRPr>
          </a:p>
        </p:txBody>
      </p:sp>
      <p:sp>
        <p:nvSpPr>
          <p:cNvPr id="3" name="Content Placeholder 2"/>
          <p:cNvSpPr>
            <a:spLocks noGrp="1"/>
          </p:cNvSpPr>
          <p:nvPr>
            <p:ph idx="1"/>
          </p:nvPr>
        </p:nvSpPr>
        <p:spPr>
          <a:xfrm>
            <a:off x="166255" y="886691"/>
            <a:ext cx="11817927" cy="5708073"/>
          </a:xfrm>
        </p:spPr>
        <p:txBody>
          <a:bodyPr>
            <a:normAutofit/>
          </a:bodyPr>
          <a:lstStyle/>
          <a:p>
            <a:pPr>
              <a:lnSpc>
                <a:spcPct val="200000"/>
              </a:lnSpc>
              <a:buFont typeface="Wingdings" pitchFamily="2" charset="2"/>
              <a:buChar char="Ø"/>
            </a:pPr>
            <a:r>
              <a:rPr lang="en-US" sz="2000" dirty="0" smtClean="0">
                <a:latin typeface="Constantia" pitchFamily="18" charset="0"/>
              </a:rPr>
              <a:t>Liver transplant just an example of the transplants needed due to problems related to healthy choices and lifestyle behaviors.</a:t>
            </a:r>
          </a:p>
          <a:p>
            <a:pPr>
              <a:lnSpc>
                <a:spcPct val="200000"/>
              </a:lnSpc>
              <a:buFont typeface="Wingdings" pitchFamily="2" charset="2"/>
              <a:buChar char="Ø"/>
            </a:pPr>
            <a:r>
              <a:rPr lang="en-US" sz="2000" dirty="0" smtClean="0">
                <a:latin typeface="Constantia" pitchFamily="18" charset="0"/>
              </a:rPr>
              <a:t>Affect others such as lung transplant for those who smoke and heart transplant for obese individuals that contract coronary heart disease.</a:t>
            </a:r>
          </a:p>
          <a:p>
            <a:pPr>
              <a:lnSpc>
                <a:spcPct val="200000"/>
              </a:lnSpc>
              <a:buFont typeface="Wingdings" pitchFamily="2" charset="2"/>
              <a:buChar char="Ø"/>
            </a:pPr>
            <a:r>
              <a:rPr lang="en-US" sz="2000" dirty="0" smtClean="0">
                <a:latin typeface="Constantia" pitchFamily="18" charset="0"/>
              </a:rPr>
              <a:t>Debate on the eligible candidates for organ transplant might never come into a consensus.</a:t>
            </a:r>
          </a:p>
          <a:p>
            <a:pPr>
              <a:lnSpc>
                <a:spcPct val="200000"/>
              </a:lnSpc>
              <a:buFont typeface="Wingdings" pitchFamily="2" charset="2"/>
              <a:buChar char="Ø"/>
            </a:pPr>
            <a:r>
              <a:rPr lang="en-US" sz="2000" dirty="0" smtClean="0">
                <a:latin typeface="Constantia" pitchFamily="18" charset="0"/>
              </a:rPr>
              <a:t>There are not enough organs to meet damage; healthcare resources are limited.</a:t>
            </a:r>
          </a:p>
          <a:p>
            <a:pPr>
              <a:lnSpc>
                <a:spcPct val="200000"/>
              </a:lnSpc>
              <a:buFont typeface="Wingdings" pitchFamily="2" charset="2"/>
              <a:buChar char="Ø"/>
            </a:pPr>
            <a:r>
              <a:rPr lang="en-US" sz="2000" dirty="0" smtClean="0">
                <a:latin typeface="Constantia" pitchFamily="18" charset="0"/>
              </a:rPr>
              <a:t>I believe organs should be donated to the most responsible individuals.</a:t>
            </a:r>
            <a:endParaRPr lang="en-US" sz="2000" dirty="0">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267611"/>
            <a:ext cx="11430000" cy="623455"/>
          </a:xfrm>
        </p:spPr>
        <p:txBody>
          <a:bodyPr>
            <a:normAutofit fontScale="90000"/>
          </a:bodyPr>
          <a:lstStyle/>
          <a:p>
            <a:pPr algn="ctr"/>
            <a:r>
              <a:rPr lang="en-US" dirty="0" smtClean="0">
                <a:solidFill>
                  <a:srgbClr val="00B050"/>
                </a:solidFill>
              </a:rPr>
              <a:t>Principle of Distributive Justice</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fontScale="92500" lnSpcReduction="20000"/>
          </a:bodyPr>
          <a:lstStyle/>
          <a:p>
            <a:pPr>
              <a:lnSpc>
                <a:spcPct val="200000"/>
              </a:lnSpc>
              <a:buFont typeface="Wingdings" panose="05000000000000000000" pitchFamily="2" charset="2"/>
              <a:buChar char="Ø"/>
            </a:pPr>
            <a:r>
              <a:rPr lang="en-US" sz="2000" dirty="0" smtClean="0">
                <a:solidFill>
                  <a:schemeClr val="tx1"/>
                </a:solidFill>
                <a:latin typeface="Constantia" pitchFamily="18" charset="0"/>
              </a:rPr>
              <a:t>Organ transplants ought to be done on people whose illnesses are not a result of their lifestyle choices.</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Principle of justice</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Distributive justice; discern healthcare distributions that are just and those that are unjust.</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Waldron’s </a:t>
            </a:r>
            <a:r>
              <a:rPr lang="en-US" sz="2000" dirty="0">
                <a:solidFill>
                  <a:schemeClr val="tx1"/>
                </a:solidFill>
                <a:latin typeface="Constantia" pitchFamily="18" charset="0"/>
              </a:rPr>
              <a:t>qualitative study (2011); 188 participants </a:t>
            </a:r>
            <a:r>
              <a:rPr lang="en-US" sz="2000" dirty="0" smtClean="0">
                <a:solidFill>
                  <a:schemeClr val="tx1"/>
                </a:solidFill>
                <a:latin typeface="Constantia" pitchFamily="18" charset="0"/>
              </a:rPr>
              <a:t>completed </a:t>
            </a:r>
            <a:r>
              <a:rPr lang="en-US" sz="2000" dirty="0">
                <a:solidFill>
                  <a:schemeClr val="tx1"/>
                </a:solidFill>
                <a:latin typeface="Constantia" pitchFamily="18" charset="0"/>
              </a:rPr>
              <a:t>batteries of </a:t>
            </a:r>
            <a:r>
              <a:rPr lang="en-US" sz="2000" dirty="0" smtClean="0">
                <a:solidFill>
                  <a:schemeClr val="tx1"/>
                </a:solidFill>
                <a:latin typeface="Constantia" pitchFamily="18" charset="0"/>
              </a:rPr>
              <a:t>scales measuring organ </a:t>
            </a:r>
            <a:r>
              <a:rPr lang="en-US" sz="2000" dirty="0">
                <a:solidFill>
                  <a:schemeClr val="tx1"/>
                </a:solidFill>
                <a:latin typeface="Constantia" pitchFamily="18" charset="0"/>
              </a:rPr>
              <a:t>donation willingness and prosocial personality </a:t>
            </a:r>
            <a:r>
              <a:rPr lang="en-US" sz="2000" dirty="0" smtClean="0">
                <a:solidFill>
                  <a:schemeClr val="tx1"/>
                </a:solidFill>
                <a:latin typeface="Constantia" pitchFamily="18" charset="0"/>
              </a:rPr>
              <a:t>levels.</a:t>
            </a:r>
          </a:p>
          <a:p>
            <a:pPr>
              <a:lnSpc>
                <a:spcPct val="200000"/>
              </a:lnSpc>
              <a:buFont typeface="Wingdings" panose="05000000000000000000" pitchFamily="2" charset="2"/>
              <a:buChar char="Ø"/>
            </a:pPr>
            <a:r>
              <a:rPr lang="en-US" sz="2000" dirty="0">
                <a:solidFill>
                  <a:schemeClr val="tx1"/>
                </a:solidFill>
                <a:latin typeface="Constantia" pitchFamily="18" charset="0"/>
              </a:rPr>
              <a:t>Researcher read </a:t>
            </a:r>
            <a:r>
              <a:rPr lang="en-US" sz="2000" dirty="0" smtClean="0">
                <a:solidFill>
                  <a:schemeClr val="tx1"/>
                </a:solidFill>
                <a:latin typeface="Constantia" pitchFamily="18" charset="0"/>
              </a:rPr>
              <a:t>medical reports </a:t>
            </a:r>
            <a:r>
              <a:rPr lang="en-US" sz="2000" dirty="0">
                <a:solidFill>
                  <a:schemeClr val="tx1"/>
                </a:solidFill>
                <a:latin typeface="Constantia" pitchFamily="18" charset="0"/>
              </a:rPr>
              <a:t>describing patients in need of liver transplants. </a:t>
            </a:r>
            <a:endParaRPr lang="en-US" sz="2000" dirty="0" smtClean="0">
              <a:solidFill>
                <a:schemeClr val="tx1"/>
              </a:solidFill>
              <a:latin typeface="Constantia" pitchFamily="18" charset="0"/>
            </a:endParaRPr>
          </a:p>
          <a:p>
            <a:pPr>
              <a:lnSpc>
                <a:spcPct val="200000"/>
              </a:lnSpc>
              <a:buFont typeface="Wingdings" panose="05000000000000000000" pitchFamily="2" charset="2"/>
              <a:buChar char="Ø"/>
            </a:pPr>
            <a:r>
              <a:rPr lang="en-US" sz="2000" dirty="0" smtClean="0">
                <a:solidFill>
                  <a:schemeClr val="tx1"/>
                </a:solidFill>
                <a:latin typeface="Constantia" pitchFamily="18" charset="0"/>
              </a:rPr>
              <a:t>Patients with a history of alcohol use </a:t>
            </a:r>
            <a:r>
              <a:rPr lang="en-US" sz="2000" dirty="0">
                <a:solidFill>
                  <a:schemeClr val="tx1"/>
                </a:solidFill>
                <a:latin typeface="Constantia" pitchFamily="18" charset="0"/>
              </a:rPr>
              <a:t>were rated as a significantly lower priority for transplant surgery than one with a genetic liver condition. </a:t>
            </a:r>
            <a:endParaRPr lang="en-US" sz="2000" dirty="0" smtClean="0">
              <a:solidFill>
                <a:schemeClr val="tx1"/>
              </a:solidFill>
              <a:latin typeface="Constantia" pitchFamily="18" charset="0"/>
            </a:endParaRPr>
          </a:p>
          <a:p>
            <a:pPr>
              <a:lnSpc>
                <a:spcPct val="200000"/>
              </a:lnSpc>
              <a:buFont typeface="Wingdings" panose="05000000000000000000" pitchFamily="2" charset="2"/>
              <a:buChar char="Ø"/>
            </a:pPr>
            <a:r>
              <a:rPr lang="en-US" sz="2000" dirty="0" smtClean="0">
                <a:solidFill>
                  <a:schemeClr val="tx1"/>
                </a:solidFill>
                <a:latin typeface="Constantia" pitchFamily="18" charset="0"/>
              </a:rPr>
              <a:t>Suggested that </a:t>
            </a:r>
            <a:r>
              <a:rPr lang="en-US" sz="2000" dirty="0">
                <a:solidFill>
                  <a:schemeClr val="tx1"/>
                </a:solidFill>
                <a:latin typeface="Constantia" pitchFamily="18" charset="0"/>
              </a:rPr>
              <a:t>patients with alcoholic liver disease were </a:t>
            </a:r>
            <a:r>
              <a:rPr lang="en-US" sz="2000" dirty="0" smtClean="0">
                <a:solidFill>
                  <a:schemeClr val="tx1"/>
                </a:solidFill>
                <a:latin typeface="Constantia" pitchFamily="18" charset="0"/>
              </a:rPr>
              <a:t>viewed </a:t>
            </a:r>
            <a:r>
              <a:rPr lang="en-US" sz="2000" dirty="0">
                <a:solidFill>
                  <a:schemeClr val="tx1"/>
                </a:solidFill>
                <a:latin typeface="Constantia" pitchFamily="18" charset="0"/>
              </a:rPr>
              <a:t>as less deserving of liver transplants.</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9018" y="0"/>
            <a:ext cx="8596668" cy="721895"/>
          </a:xfrm>
        </p:spPr>
        <p:txBody>
          <a:bodyPr/>
          <a:lstStyle/>
          <a:p>
            <a:pPr algn="ctr"/>
            <a:r>
              <a:rPr lang="en-US" dirty="0" smtClean="0">
                <a:solidFill>
                  <a:srgbClr val="00B050"/>
                </a:solidFill>
              </a:rPr>
              <a:t>Principle of Beneficence</a:t>
            </a:r>
            <a:endParaRPr lang="en-US" dirty="0">
              <a:solidFill>
                <a:srgbClr val="00B050"/>
              </a:solidFill>
            </a:endParaRPr>
          </a:p>
        </p:txBody>
      </p:sp>
      <p:sp>
        <p:nvSpPr>
          <p:cNvPr id="3" name="Content Placeholder 2"/>
          <p:cNvSpPr>
            <a:spLocks noGrp="1"/>
          </p:cNvSpPr>
          <p:nvPr>
            <p:ph idx="1"/>
          </p:nvPr>
        </p:nvSpPr>
        <p:spPr>
          <a:xfrm>
            <a:off x="112295" y="721895"/>
            <a:ext cx="12079705" cy="6136105"/>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Principle </a:t>
            </a:r>
            <a:r>
              <a:rPr lang="en-US" sz="2000" dirty="0">
                <a:latin typeface="Constantia" panose="02030602050306030303" pitchFamily="18" charset="0"/>
              </a:rPr>
              <a:t>of beneficence; moral obligation to act for the benefit of </a:t>
            </a:r>
            <a:r>
              <a:rPr lang="en-US" sz="2000" dirty="0" smtClean="0">
                <a:latin typeface="Constantia" panose="02030602050306030303" pitchFamily="18" charset="0"/>
              </a:rPr>
              <a:t>others.</a:t>
            </a:r>
          </a:p>
          <a:p>
            <a:pPr>
              <a:lnSpc>
                <a:spcPct val="200000"/>
              </a:lnSpc>
              <a:buFont typeface="Wingdings" panose="05000000000000000000" pitchFamily="2" charset="2"/>
              <a:buChar char="Ø"/>
            </a:pPr>
            <a:r>
              <a:rPr lang="en-US" sz="2000" dirty="0">
                <a:latin typeface="Constantia" panose="02030602050306030303" pitchFamily="18" charset="0"/>
              </a:rPr>
              <a:t>theory of utilitarianism; </a:t>
            </a:r>
            <a:r>
              <a:rPr lang="en-US" sz="2000" dirty="0" smtClean="0">
                <a:latin typeface="Constantia" panose="02030602050306030303" pitchFamily="18" charset="0"/>
              </a:rPr>
              <a:t>the </a:t>
            </a:r>
            <a:r>
              <a:rPr lang="en-US" sz="2000" dirty="0">
                <a:latin typeface="Constantia" panose="02030602050306030303" pitchFamily="18" charset="0"/>
              </a:rPr>
              <a:t>greatest good for the greatest </a:t>
            </a:r>
            <a:r>
              <a:rPr lang="en-US" sz="2000" dirty="0" smtClean="0">
                <a:latin typeface="Constantia" panose="02030602050306030303" pitchFamily="18" charset="0"/>
              </a:rPr>
              <a:t>number.</a:t>
            </a:r>
          </a:p>
          <a:p>
            <a:pPr>
              <a:lnSpc>
                <a:spcPct val="200000"/>
              </a:lnSpc>
              <a:buFont typeface="Wingdings" panose="05000000000000000000" pitchFamily="2" charset="2"/>
              <a:buChar char="Ø"/>
            </a:pPr>
            <a:r>
              <a:rPr lang="en-US" sz="2000" dirty="0" smtClean="0">
                <a:latin typeface="Constantia" panose="02030602050306030303" pitchFamily="18" charset="0"/>
              </a:rPr>
              <a:t>When two </a:t>
            </a:r>
            <a:r>
              <a:rPr lang="en-US" sz="2000" dirty="0">
                <a:latin typeface="Constantia" panose="02030602050306030303" pitchFamily="18" charset="0"/>
              </a:rPr>
              <a:t>opposing choices have to be made, </a:t>
            </a:r>
            <a:r>
              <a:rPr lang="en-US" sz="2000" dirty="0" smtClean="0">
                <a:latin typeface="Constantia" panose="02030602050306030303" pitchFamily="18" charset="0"/>
              </a:rPr>
              <a:t>the morally </a:t>
            </a:r>
            <a:r>
              <a:rPr lang="en-US" sz="2000" dirty="0">
                <a:latin typeface="Constantia" panose="02030602050306030303" pitchFamily="18" charset="0"/>
              </a:rPr>
              <a:t>right act is that which results in the greater </a:t>
            </a:r>
            <a:r>
              <a:rPr lang="en-US" sz="2000" dirty="0" smtClean="0">
                <a:latin typeface="Constantia" panose="02030602050306030303" pitchFamily="18" charset="0"/>
              </a:rPr>
              <a:t>good.</a:t>
            </a:r>
          </a:p>
          <a:p>
            <a:pPr>
              <a:lnSpc>
                <a:spcPct val="200000"/>
              </a:lnSpc>
              <a:buFont typeface="Wingdings" panose="05000000000000000000" pitchFamily="2" charset="2"/>
              <a:buChar char="Ø"/>
            </a:pPr>
            <a:r>
              <a:rPr lang="en-US" sz="2000" dirty="0" smtClean="0">
                <a:latin typeface="Constantia" panose="02030602050306030303" pitchFamily="18" charset="0"/>
              </a:rPr>
              <a:t>Transplanting an </a:t>
            </a:r>
            <a:r>
              <a:rPr lang="en-US" sz="2000" dirty="0">
                <a:latin typeface="Constantia" panose="02030602050306030303" pitchFamily="18" charset="0"/>
              </a:rPr>
              <a:t>organ into a person who has caused the damage leading to the need for a transplant is less likely to yield the greatest good for the greatest number.</a:t>
            </a:r>
          </a:p>
        </p:txBody>
      </p:sp>
    </p:spTree>
    <p:extLst>
      <p:ext uri="{BB962C8B-B14F-4D97-AF65-F5344CB8AC3E}">
        <p14:creationId xmlns:p14="http://schemas.microsoft.com/office/powerpoint/2010/main" val="266488311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34" y="166255"/>
            <a:ext cx="8596668" cy="581891"/>
          </a:xfrm>
        </p:spPr>
        <p:txBody>
          <a:bodyPr>
            <a:normAutofit fontScale="90000"/>
          </a:bodyPr>
          <a:lstStyle/>
          <a:p>
            <a:pPr lvl="0" algn="ctr"/>
            <a:r>
              <a:rPr lang="en-US" dirty="0" smtClean="0">
                <a:solidFill>
                  <a:srgbClr val="00B050"/>
                </a:solidFill>
              </a:rPr>
              <a:t>Cost of Transplantation</a:t>
            </a:r>
            <a:endParaRPr lang="en-US" dirty="0">
              <a:solidFill>
                <a:srgbClr val="00B050"/>
              </a:solidFill>
            </a:endParaRPr>
          </a:p>
        </p:txBody>
      </p:sp>
      <p:sp>
        <p:nvSpPr>
          <p:cNvPr id="3" name="Content Placeholder 2"/>
          <p:cNvSpPr>
            <a:spLocks noGrp="1"/>
          </p:cNvSpPr>
          <p:nvPr>
            <p:ph idx="1"/>
          </p:nvPr>
        </p:nvSpPr>
        <p:spPr>
          <a:xfrm>
            <a:off x="168141" y="865544"/>
            <a:ext cx="11895522" cy="5840056"/>
          </a:xfrm>
        </p:spPr>
        <p:txBody>
          <a:bodyPr>
            <a:normAutofit/>
          </a:bodyPr>
          <a:lstStyle/>
          <a:p>
            <a:pPr>
              <a:lnSpc>
                <a:spcPct val="200000"/>
              </a:lnSpc>
              <a:buFont typeface="Wingdings" pitchFamily="2" charset="2"/>
              <a:buChar char="Ø"/>
            </a:pPr>
            <a:r>
              <a:rPr lang="en-US" sz="2000" dirty="0" smtClean="0">
                <a:latin typeface="Constantia" pitchFamily="18" charset="0"/>
              </a:rPr>
              <a:t>Finite resources in healthcare , </a:t>
            </a:r>
            <a:r>
              <a:rPr lang="en-US" sz="2000" dirty="0">
                <a:latin typeface="Constantia" pitchFamily="18" charset="0"/>
              </a:rPr>
              <a:t>economics </a:t>
            </a:r>
            <a:r>
              <a:rPr lang="en-US" sz="2000" dirty="0" smtClean="0">
                <a:latin typeface="Constantia" pitchFamily="18" charset="0"/>
              </a:rPr>
              <a:t>have a crucial role in allocating resources </a:t>
            </a:r>
            <a:r>
              <a:rPr lang="en-US" sz="2000" dirty="0">
                <a:latin typeface="Constantia" pitchFamily="18" charset="0"/>
              </a:rPr>
              <a:t>to </a:t>
            </a:r>
            <a:r>
              <a:rPr lang="en-US" sz="2000" dirty="0" smtClean="0">
                <a:latin typeface="Constantia" pitchFamily="18" charset="0"/>
              </a:rPr>
              <a:t>maximize </a:t>
            </a:r>
            <a:r>
              <a:rPr lang="en-US" sz="2000" dirty="0">
                <a:latin typeface="Constantia" pitchFamily="18" charset="0"/>
              </a:rPr>
              <a:t>benefits</a:t>
            </a:r>
            <a:r>
              <a:rPr lang="en-US" sz="2000" dirty="0" smtClean="0">
                <a:latin typeface="Constantia" pitchFamily="18" charset="0"/>
              </a:rPr>
              <a:t>.</a:t>
            </a:r>
          </a:p>
          <a:p>
            <a:pPr>
              <a:lnSpc>
                <a:spcPct val="200000"/>
              </a:lnSpc>
              <a:buFont typeface="Wingdings" pitchFamily="2" charset="2"/>
              <a:buChar char="Ø"/>
            </a:pPr>
            <a:r>
              <a:rPr lang="en-US" sz="2000" dirty="0">
                <a:latin typeface="Constantia" pitchFamily="18" charset="0"/>
              </a:rPr>
              <a:t>van Agthoven et </a:t>
            </a:r>
            <a:r>
              <a:rPr lang="en-US" sz="2000" dirty="0" smtClean="0">
                <a:latin typeface="Constantia" pitchFamily="18" charset="0"/>
              </a:rPr>
              <a:t>al. (2001)studied both acute and chronic liver failure.</a:t>
            </a:r>
          </a:p>
          <a:p>
            <a:pPr>
              <a:lnSpc>
                <a:spcPct val="200000"/>
              </a:lnSpc>
              <a:buFont typeface="Wingdings" pitchFamily="2" charset="2"/>
              <a:buChar char="Ø"/>
            </a:pPr>
            <a:r>
              <a:rPr lang="en-US" sz="2000" dirty="0" smtClean="0">
                <a:latin typeface="Constantia" pitchFamily="18" charset="0"/>
              </a:rPr>
              <a:t>Found that </a:t>
            </a:r>
            <a:r>
              <a:rPr lang="en-US" sz="2000" dirty="0">
                <a:latin typeface="Constantia" pitchFamily="18" charset="0"/>
              </a:rPr>
              <a:t>a transplant </a:t>
            </a:r>
            <a:r>
              <a:rPr lang="en-US" sz="2000" dirty="0" smtClean="0">
                <a:latin typeface="Constantia" pitchFamily="18" charset="0"/>
              </a:rPr>
              <a:t>due to acute </a:t>
            </a:r>
            <a:r>
              <a:rPr lang="en-US" sz="2000" dirty="0">
                <a:latin typeface="Constantia" pitchFamily="18" charset="0"/>
              </a:rPr>
              <a:t>liver failure was less </a:t>
            </a:r>
            <a:r>
              <a:rPr lang="en-US" sz="2000" dirty="0" smtClean="0">
                <a:latin typeface="Constantia" pitchFamily="18" charset="0"/>
              </a:rPr>
              <a:t>costly than chronic </a:t>
            </a:r>
            <a:r>
              <a:rPr lang="en-US" sz="2000" dirty="0">
                <a:latin typeface="Constantia" pitchFamily="18" charset="0"/>
              </a:rPr>
              <a:t>liver </a:t>
            </a:r>
            <a:r>
              <a:rPr lang="en-US" sz="2000" dirty="0" smtClean="0">
                <a:latin typeface="Constantia" pitchFamily="18" charset="0"/>
              </a:rPr>
              <a:t>failure.</a:t>
            </a:r>
          </a:p>
          <a:p>
            <a:pPr>
              <a:lnSpc>
                <a:spcPct val="200000"/>
              </a:lnSpc>
              <a:buFont typeface="Wingdings" pitchFamily="2" charset="2"/>
              <a:buChar char="Ø"/>
            </a:pPr>
            <a:r>
              <a:rPr lang="en-US" sz="2000" dirty="0" smtClean="0">
                <a:latin typeface="Constantia" pitchFamily="18" charset="0"/>
              </a:rPr>
              <a:t>Cost was 16 percent lower.</a:t>
            </a:r>
          </a:p>
          <a:p>
            <a:pPr>
              <a:lnSpc>
                <a:spcPct val="200000"/>
              </a:lnSpc>
              <a:buFont typeface="Wingdings" pitchFamily="2" charset="2"/>
              <a:buChar char="Ø"/>
            </a:pPr>
            <a:r>
              <a:rPr lang="en-US" sz="2000" dirty="0" smtClean="0">
                <a:latin typeface="Constantia" pitchFamily="18" charset="0"/>
              </a:rPr>
              <a:t>Chronic liver failure due to alcohol use and transplantation procedure more costly than acute liver failure; only feasible to do a transplant due to acute liver failure. </a:t>
            </a:r>
            <a:endParaRPr lang="en-US" sz="2000" dirty="0">
              <a:latin typeface="Constantia" pitchFamily="18"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180109"/>
            <a:ext cx="10116085" cy="734291"/>
          </a:xfrm>
        </p:spPr>
        <p:txBody>
          <a:bodyPr>
            <a:normAutofit/>
          </a:bodyPr>
          <a:lstStyle/>
          <a:p>
            <a:pPr algn="ctr"/>
            <a:r>
              <a:rPr lang="en-US" dirty="0" smtClean="0">
                <a:solidFill>
                  <a:srgbClr val="00B050"/>
                </a:solidFill>
              </a:rPr>
              <a:t>Societal Benefits</a:t>
            </a:r>
            <a:endParaRPr lang="en-US" dirty="0">
              <a:solidFill>
                <a:srgbClr val="00B050"/>
              </a:solidFill>
            </a:endParaRPr>
          </a:p>
        </p:txBody>
      </p:sp>
      <p:sp>
        <p:nvSpPr>
          <p:cNvPr id="3" name="Content Placeholder 2"/>
          <p:cNvSpPr>
            <a:spLocks noGrp="1"/>
          </p:cNvSpPr>
          <p:nvPr>
            <p:ph idx="1"/>
          </p:nvPr>
        </p:nvSpPr>
        <p:spPr>
          <a:xfrm>
            <a:off x="290945" y="1149927"/>
            <a:ext cx="11485419" cy="5486400"/>
          </a:xfrm>
        </p:spPr>
        <p:txBody>
          <a:bodyPr>
            <a:normAutofit/>
          </a:bodyPr>
          <a:lstStyle/>
          <a:p>
            <a:pPr marL="114300" lvl="2" indent="-457200">
              <a:lnSpc>
                <a:spcPct val="200000"/>
              </a:lnSpc>
              <a:buFont typeface="Wingdings" pitchFamily="2" charset="2"/>
              <a:buChar char="Ø"/>
            </a:pPr>
            <a:r>
              <a:rPr lang="en-US" sz="2000" dirty="0" smtClean="0">
                <a:solidFill>
                  <a:schemeClr val="tx1"/>
                </a:solidFill>
                <a:latin typeface="Constantia" pitchFamily="18" charset="0"/>
              </a:rPr>
              <a:t>Benefit to the society ought to be considered.</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Transplantation would be more beneficial for a company director compared to a drug addict.</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However, if all are unemployed, the benefit would b small.</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People from marginalized areas have a tendency to smoke and drink alcohol.</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This predisposes them to alcohol failure and subsequent need for organ transplantation</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Evaluation of the patient should avoid such bias in choosing candidates to receive organs.</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956" y="221673"/>
            <a:ext cx="8596668" cy="651164"/>
          </a:xfrm>
        </p:spPr>
        <p:txBody>
          <a:bodyPr/>
          <a:lstStyle/>
          <a:p>
            <a:pPr algn="ctr"/>
            <a:r>
              <a:rPr lang="en-US" dirty="0" smtClean="0">
                <a:solidFill>
                  <a:srgbClr val="00B050"/>
                </a:solidFill>
              </a:rPr>
              <a:t>Opposition</a:t>
            </a:r>
            <a:endParaRPr lang="en-US" dirty="0">
              <a:solidFill>
                <a:srgbClr val="00B050"/>
              </a:solidFill>
            </a:endParaRPr>
          </a:p>
        </p:txBody>
      </p:sp>
      <p:sp>
        <p:nvSpPr>
          <p:cNvPr id="3" name="Content Placeholder 2"/>
          <p:cNvSpPr>
            <a:spLocks noGrp="1"/>
          </p:cNvSpPr>
          <p:nvPr>
            <p:ph idx="1"/>
          </p:nvPr>
        </p:nvSpPr>
        <p:spPr>
          <a:xfrm>
            <a:off x="221673" y="872837"/>
            <a:ext cx="11693235" cy="581890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Those against the argument </a:t>
            </a:r>
            <a:r>
              <a:rPr lang="en-US" sz="2000" dirty="0">
                <a:solidFill>
                  <a:schemeClr val="tx1"/>
                </a:solidFill>
                <a:latin typeface="Constantia" pitchFamily="18" charset="0"/>
              </a:rPr>
              <a:t>cite autonomy; </a:t>
            </a:r>
            <a:r>
              <a:rPr lang="en-US" sz="2000" dirty="0" smtClean="0">
                <a:solidFill>
                  <a:schemeClr val="tx1"/>
                </a:solidFill>
                <a:latin typeface="Constantia" pitchFamily="18" charset="0"/>
              </a:rPr>
              <a:t>everyone is capable </a:t>
            </a:r>
            <a:r>
              <a:rPr lang="en-US" sz="2000" dirty="0">
                <a:solidFill>
                  <a:schemeClr val="tx1"/>
                </a:solidFill>
                <a:latin typeface="Constantia" pitchFamily="18" charset="0"/>
              </a:rPr>
              <a:t>of making their own decisions about matters that concern their </a:t>
            </a:r>
            <a:r>
              <a:rPr lang="en-US" sz="2000" dirty="0" smtClean="0">
                <a:solidFill>
                  <a:schemeClr val="tx1"/>
                </a:solidFill>
                <a:latin typeface="Constantia" pitchFamily="18" charset="0"/>
              </a:rPr>
              <a:t>life.</a:t>
            </a:r>
          </a:p>
          <a:p>
            <a:pPr>
              <a:lnSpc>
                <a:spcPct val="200000"/>
              </a:lnSpc>
              <a:buFont typeface="Wingdings" pitchFamily="2" charset="2"/>
              <a:buChar char="Ø"/>
            </a:pPr>
            <a:r>
              <a:rPr lang="en-US" sz="2000" dirty="0" smtClean="0">
                <a:solidFill>
                  <a:schemeClr val="tx1"/>
                </a:solidFill>
                <a:latin typeface="Constantia" pitchFamily="18" charset="0"/>
              </a:rPr>
              <a:t>People want to drink alcohol, eat fatty foods, smoke? It is their right.</a:t>
            </a:r>
          </a:p>
          <a:p>
            <a:pPr>
              <a:lnSpc>
                <a:spcPct val="200000"/>
              </a:lnSpc>
              <a:buFont typeface="Wingdings" pitchFamily="2" charset="2"/>
              <a:buChar char="Ø"/>
            </a:pPr>
            <a:r>
              <a:rPr lang="en-US" sz="2000" dirty="0" smtClean="0">
                <a:solidFill>
                  <a:schemeClr val="tx1"/>
                </a:solidFill>
                <a:latin typeface="Constantia" pitchFamily="18" charset="0"/>
              </a:rPr>
              <a:t>If </a:t>
            </a:r>
            <a:r>
              <a:rPr lang="en-US" sz="2000" dirty="0">
                <a:solidFill>
                  <a:schemeClr val="tx1"/>
                </a:solidFill>
                <a:latin typeface="Constantia" pitchFamily="18" charset="0"/>
              </a:rPr>
              <a:t>lifestyle choices </a:t>
            </a:r>
            <a:r>
              <a:rPr lang="en-US" sz="2000" dirty="0" smtClean="0">
                <a:solidFill>
                  <a:schemeClr val="tx1"/>
                </a:solidFill>
                <a:latin typeface="Constantia" pitchFamily="18" charset="0"/>
              </a:rPr>
              <a:t>impede </a:t>
            </a:r>
            <a:r>
              <a:rPr lang="en-US" sz="2000" dirty="0">
                <a:solidFill>
                  <a:schemeClr val="tx1"/>
                </a:solidFill>
                <a:latin typeface="Constantia" pitchFamily="18" charset="0"/>
              </a:rPr>
              <a:t>people from having a transplant, then the same should apply to other </a:t>
            </a:r>
            <a:r>
              <a:rPr lang="en-US" sz="2000" dirty="0" smtClean="0">
                <a:solidFill>
                  <a:schemeClr val="tx1"/>
                </a:solidFill>
                <a:latin typeface="Constantia" pitchFamily="18" charset="0"/>
              </a:rPr>
              <a:t>risky activities such as careless driving.</a:t>
            </a:r>
          </a:p>
          <a:p>
            <a:pPr>
              <a:lnSpc>
                <a:spcPct val="200000"/>
              </a:lnSpc>
              <a:buFont typeface="Wingdings" pitchFamily="2" charset="2"/>
              <a:buChar char="Ø"/>
            </a:pPr>
            <a:r>
              <a:rPr lang="en-US" sz="2000" dirty="0" smtClean="0">
                <a:solidFill>
                  <a:schemeClr val="tx1"/>
                </a:solidFill>
                <a:latin typeface="Constantia" pitchFamily="18" charset="0"/>
              </a:rPr>
              <a:t>However, this should not be the case; people ought to be responsible for their health; carelessness is discouraged; George Best is the perfect example; the liver he received could have been used on a more responsible individual.</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508" y="263237"/>
            <a:ext cx="8596668" cy="692727"/>
          </a:xfrm>
        </p:spPr>
        <p:txBody>
          <a:bodyPr/>
          <a:lstStyle/>
          <a:p>
            <a:pPr algn="ctr"/>
            <a:r>
              <a:rPr lang="en-US" dirty="0" smtClean="0">
                <a:solidFill>
                  <a:srgbClr val="00B050"/>
                </a:solidFill>
              </a:rPr>
              <a:t>Conclusion</a:t>
            </a:r>
            <a:endParaRPr lang="en-US" dirty="0">
              <a:solidFill>
                <a:srgbClr val="00B050"/>
              </a:solidFill>
            </a:endParaRPr>
          </a:p>
        </p:txBody>
      </p:sp>
      <p:sp>
        <p:nvSpPr>
          <p:cNvPr id="3" name="Content Placeholder 2"/>
          <p:cNvSpPr>
            <a:spLocks noGrp="1"/>
          </p:cNvSpPr>
          <p:nvPr>
            <p:ph idx="1"/>
          </p:nvPr>
        </p:nvSpPr>
        <p:spPr>
          <a:xfrm>
            <a:off x="221673" y="955964"/>
            <a:ext cx="11804071" cy="5708071"/>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Greater good ought to be considered in performing organ transplant.</a:t>
            </a:r>
          </a:p>
          <a:p>
            <a:pPr>
              <a:lnSpc>
                <a:spcPct val="200000"/>
              </a:lnSpc>
              <a:buFont typeface="Wingdings" pitchFamily="2" charset="2"/>
              <a:buChar char="Ø"/>
            </a:pPr>
            <a:r>
              <a:rPr lang="en-US" sz="2000" dirty="0" smtClean="0">
                <a:solidFill>
                  <a:schemeClr val="tx1"/>
                </a:solidFill>
                <a:latin typeface="Constantia" pitchFamily="18" charset="0"/>
              </a:rPr>
              <a:t>People cannot just destroy their organs and receive new ones over others who need them  due to uncontrollable conditions, especially those of genetic origin.</a:t>
            </a:r>
          </a:p>
          <a:p>
            <a:pPr>
              <a:lnSpc>
                <a:spcPct val="200000"/>
              </a:lnSpc>
              <a:buFont typeface="Wingdings" pitchFamily="2" charset="2"/>
              <a:buChar char="Ø"/>
            </a:pPr>
            <a:r>
              <a:rPr lang="en-US" sz="2000" dirty="0" smtClean="0">
                <a:solidFill>
                  <a:schemeClr val="tx1"/>
                </a:solidFill>
                <a:latin typeface="Constantia" pitchFamily="18" charset="0"/>
              </a:rPr>
              <a:t>Donors would prefer to give their organs to responsible individuals.</a:t>
            </a:r>
          </a:p>
          <a:p>
            <a:pPr>
              <a:lnSpc>
                <a:spcPct val="200000"/>
              </a:lnSpc>
              <a:buFont typeface="Wingdings" pitchFamily="2" charset="2"/>
              <a:buChar char="Ø"/>
            </a:pPr>
            <a:r>
              <a:rPr lang="en-US" sz="2000" dirty="0" smtClean="0">
                <a:solidFill>
                  <a:schemeClr val="tx1"/>
                </a:solidFill>
                <a:latin typeface="Constantia" pitchFamily="18" charset="0"/>
              </a:rPr>
              <a:t>Autonomy should not be confused with careless living; cannot be used as an excuse to get an organ over others.</a:t>
            </a:r>
          </a:p>
          <a:p>
            <a:pPr>
              <a:lnSpc>
                <a:spcPct val="200000"/>
              </a:lnSpc>
              <a:buFont typeface="Wingdings" pitchFamily="2" charset="2"/>
              <a:buChar char="Ø"/>
            </a:pPr>
            <a:r>
              <a:rPr lang="en-US" sz="2000" dirty="0" smtClean="0">
                <a:solidFill>
                  <a:schemeClr val="tx1"/>
                </a:solidFill>
                <a:latin typeface="Constantia" pitchFamily="18" charset="0"/>
              </a:rPr>
              <a:t>Therefore, organ transplantation should be available only for people leading a healthy life.</a:t>
            </a:r>
            <a:br>
              <a:rPr lang="en-US" sz="2000" dirty="0" smtClean="0">
                <a:solidFill>
                  <a:schemeClr val="tx1"/>
                </a:solidFill>
                <a:latin typeface="Constantia" pitchFamily="18" charset="0"/>
              </a:rPr>
            </a:b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249382"/>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fontScale="92500" lnSpcReduction="10000"/>
          </a:bodyPr>
          <a:lstStyle/>
          <a:p>
            <a:pPr>
              <a:lnSpc>
                <a:spcPct val="210000"/>
              </a:lnSpc>
              <a:buFont typeface="Wingdings" pitchFamily="2" charset="2"/>
              <a:buChar char="Ø"/>
            </a:pPr>
            <a:r>
              <a:rPr lang="en-US" sz="2000" dirty="0">
                <a:solidFill>
                  <a:schemeClr val="tx1"/>
                </a:solidFill>
                <a:latin typeface="Constantia" pitchFamily="18" charset="0"/>
              </a:rPr>
              <a:t>Beauchamp, T. L., &amp; Childress, J. F. (2001). </a:t>
            </a:r>
            <a:r>
              <a:rPr lang="en-US" sz="2000" i="1" dirty="0">
                <a:solidFill>
                  <a:schemeClr val="tx1"/>
                </a:solidFill>
                <a:latin typeface="Constantia" pitchFamily="18" charset="0"/>
              </a:rPr>
              <a:t>Principles of biomedical ethics.</a:t>
            </a:r>
            <a:r>
              <a:rPr lang="en-US" sz="2000" dirty="0">
                <a:solidFill>
                  <a:schemeClr val="tx1"/>
                </a:solidFill>
                <a:latin typeface="Constantia" pitchFamily="18" charset="0"/>
              </a:rPr>
              <a:t> Oxford University Press, USA.</a:t>
            </a:r>
          </a:p>
          <a:p>
            <a:pPr>
              <a:lnSpc>
                <a:spcPct val="210000"/>
              </a:lnSpc>
              <a:buFont typeface="Wingdings" pitchFamily="2" charset="2"/>
              <a:buChar char="Ø"/>
            </a:pPr>
            <a:r>
              <a:rPr lang="en-US" sz="2000" dirty="0" smtClean="0">
                <a:solidFill>
                  <a:schemeClr val="tx1"/>
                </a:solidFill>
                <a:latin typeface="Constantia" pitchFamily="18" charset="0"/>
              </a:rPr>
              <a:t>Centre </a:t>
            </a:r>
            <a:r>
              <a:rPr lang="en-US" sz="2000" dirty="0">
                <a:solidFill>
                  <a:schemeClr val="tx1"/>
                </a:solidFill>
                <a:latin typeface="Constantia" pitchFamily="18" charset="0"/>
              </a:rPr>
              <a:t>for Clinical Practice at NICE (UK. (2011). Organ donation for transplantation: improving donor identification and consent rates for deceased organ donation</a:t>
            </a:r>
            <a:r>
              <a:rPr lang="en-US" sz="2000" dirty="0" smtClean="0">
                <a:solidFill>
                  <a:schemeClr val="tx1"/>
                </a:solidFill>
                <a:latin typeface="Constantia" pitchFamily="18" charset="0"/>
              </a:rPr>
              <a:t>.</a:t>
            </a:r>
          </a:p>
          <a:p>
            <a:pPr>
              <a:lnSpc>
                <a:spcPct val="210000"/>
              </a:lnSpc>
              <a:buFont typeface="Wingdings" pitchFamily="2" charset="2"/>
              <a:buChar char="Ø"/>
            </a:pPr>
            <a:r>
              <a:rPr lang="en-US" sz="2000" dirty="0">
                <a:solidFill>
                  <a:schemeClr val="tx1"/>
                </a:solidFill>
                <a:latin typeface="Constantia" pitchFamily="18" charset="0"/>
              </a:rPr>
              <a:t>van Agthoven, M., van </a:t>
            </a:r>
            <a:r>
              <a:rPr lang="en-US" sz="2000" dirty="0" err="1">
                <a:solidFill>
                  <a:schemeClr val="tx1"/>
                </a:solidFill>
                <a:latin typeface="Constantia" pitchFamily="18" charset="0"/>
              </a:rPr>
              <a:t>Ineveld</a:t>
            </a:r>
            <a:r>
              <a:rPr lang="en-US" sz="2000" dirty="0">
                <a:solidFill>
                  <a:schemeClr val="tx1"/>
                </a:solidFill>
                <a:latin typeface="Constantia" pitchFamily="18" charset="0"/>
              </a:rPr>
              <a:t>, B. M., </a:t>
            </a:r>
            <a:r>
              <a:rPr lang="en-US" sz="2000" dirty="0" err="1">
                <a:solidFill>
                  <a:schemeClr val="tx1"/>
                </a:solidFill>
                <a:latin typeface="Constantia" pitchFamily="18" charset="0"/>
              </a:rPr>
              <a:t>Metselaar</a:t>
            </a:r>
            <a:r>
              <a:rPr lang="en-US" sz="2000" dirty="0">
                <a:solidFill>
                  <a:schemeClr val="tx1"/>
                </a:solidFill>
                <a:latin typeface="Constantia" pitchFamily="18" charset="0"/>
              </a:rPr>
              <a:t>, H. J., de Man, R. A., </a:t>
            </a:r>
            <a:r>
              <a:rPr lang="en-US" sz="2000" dirty="0" err="1">
                <a:solidFill>
                  <a:schemeClr val="tx1"/>
                </a:solidFill>
                <a:latin typeface="Constantia" pitchFamily="18" charset="0"/>
              </a:rPr>
              <a:t>Tilanus</a:t>
            </a:r>
            <a:r>
              <a:rPr lang="en-US" sz="2000" dirty="0">
                <a:solidFill>
                  <a:schemeClr val="tx1"/>
                </a:solidFill>
                <a:latin typeface="Constantia" pitchFamily="18" charset="0"/>
              </a:rPr>
              <a:t>, H. W., &amp; </a:t>
            </a:r>
            <a:r>
              <a:rPr lang="en-US" sz="2000" dirty="0" err="1">
                <a:solidFill>
                  <a:schemeClr val="tx1"/>
                </a:solidFill>
                <a:latin typeface="Constantia" pitchFamily="18" charset="0"/>
              </a:rPr>
              <a:t>IJzermans</a:t>
            </a:r>
            <a:r>
              <a:rPr lang="en-US" sz="2000" dirty="0">
                <a:solidFill>
                  <a:schemeClr val="tx1"/>
                </a:solidFill>
                <a:latin typeface="Constantia" pitchFamily="18" charset="0"/>
              </a:rPr>
              <a:t>, J. N. M. (2001). A comparison of the costs and effects of liver transplantation for acute and for chronic liver failure. </a:t>
            </a:r>
            <a:r>
              <a:rPr lang="en-US" sz="2000" i="1" dirty="0">
                <a:solidFill>
                  <a:schemeClr val="tx1"/>
                </a:solidFill>
                <a:latin typeface="Constantia" pitchFamily="18" charset="0"/>
              </a:rPr>
              <a:t>Transplant international</a:t>
            </a:r>
            <a:r>
              <a:rPr lang="en-US" sz="2000" dirty="0">
                <a:solidFill>
                  <a:schemeClr val="tx1"/>
                </a:solidFill>
                <a:latin typeface="Constantia" pitchFamily="18" charset="0"/>
              </a:rPr>
              <a:t>, 14(2), 87-94.</a:t>
            </a:r>
            <a:endParaRPr lang="en-US" sz="2000" dirty="0" smtClean="0">
              <a:solidFill>
                <a:schemeClr val="tx1"/>
              </a:solidFill>
              <a:latin typeface="Constantia" pitchFamily="18" charset="0"/>
            </a:endParaRPr>
          </a:p>
          <a:p>
            <a:pPr>
              <a:lnSpc>
                <a:spcPct val="210000"/>
              </a:lnSpc>
              <a:buFont typeface="Wingdings" pitchFamily="2" charset="2"/>
              <a:buChar char="Ø"/>
            </a:pPr>
            <a:r>
              <a:rPr lang="en-US" sz="2000" dirty="0">
                <a:solidFill>
                  <a:schemeClr val="tx1"/>
                </a:solidFill>
                <a:latin typeface="Constantia" pitchFamily="18" charset="0"/>
              </a:rPr>
              <a:t>Waldron, S. </a:t>
            </a:r>
            <a:r>
              <a:rPr lang="en-US" sz="2000" dirty="0" smtClean="0">
                <a:solidFill>
                  <a:schemeClr val="tx1"/>
                </a:solidFill>
                <a:latin typeface="Constantia" pitchFamily="18" charset="0"/>
              </a:rPr>
              <a:t>Attitudes Towards Transplant Patients With Alcoholic Liver Disease: The Influence Of Prosocial Personality And Patient Information On Transplant Priority Ratings And Organ Donor Willingness.</a:t>
            </a:r>
            <a:endParaRPr lang="en-US" sz="2000" dirty="0">
              <a:solidFill>
                <a:schemeClr val="tx1"/>
              </a:solidFill>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5647</TotalTime>
  <Words>1854</Words>
  <Application>Microsoft Office PowerPoint</Application>
  <PresentationFormat>Custom</PresentationFormat>
  <Paragraphs>85</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Should Organ Transplantation be Available Only for People Leading a Healthy Life?  Course Title Date</vt:lpstr>
      <vt:lpstr>Introduction</vt:lpstr>
      <vt:lpstr>Problem Overview</vt:lpstr>
      <vt:lpstr>Problem Overview…</vt:lpstr>
      <vt:lpstr>Principle of Distributive Justice</vt:lpstr>
      <vt:lpstr>Principle of Beneficence</vt:lpstr>
      <vt:lpstr>Cost of Transplantation</vt:lpstr>
      <vt:lpstr>Societal Benefits</vt:lpstr>
      <vt:lpstr>Opposition</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859</cp:revision>
  <dcterms:created xsi:type="dcterms:W3CDTF">2016-05-08T08:20:33Z</dcterms:created>
  <dcterms:modified xsi:type="dcterms:W3CDTF">2019-12-05T01:34:57Z</dcterms:modified>
</cp:coreProperties>
</file>